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56A35-2327-40CA-9ED7-B5A442D991F0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82B26-1D6A-4ACB-9501-CB2D014A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imgres?imgurl=http://canadacollege.net/science/biol/260/img/icon_links.gif&amp;imgrefurl=http://canadacollege.net/science/biol/260/review/cardiovascular.html&amp;usg=__9KlXrMYeh0uX1AtbOJLhH_08QOs=&amp;h=128&amp;w=128&amp;sz=8&amp;hl=en&amp;start=2&amp;zoom=1&amp;itbs=1&amp;tbnid=nf9Ni3YyDRSqUM:&amp;tbnh=91&amp;tbnw=91&amp;prev=/images?q=links+icon&amp;hl=en&amp;gbv=2&amp;tbs=isch: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uregina.ca/hr/assets/templates/uofr_hr/images/layout/toc_resources-for-students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924050"/>
          </a:xfrm>
        </p:spPr>
        <p:txBody>
          <a:bodyPr/>
          <a:lstStyle/>
          <a:p>
            <a:r>
              <a:rPr lang="en-US" sz="5400" dirty="0" smtClean="0">
                <a:solidFill>
                  <a:srgbClr val="002060"/>
                </a:solidFill>
              </a:rPr>
              <a:t>LINKS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Peer to Peer Support Program</a:t>
            </a:r>
          </a:p>
        </p:txBody>
      </p:sp>
      <p:sp>
        <p:nvSpPr>
          <p:cNvPr id="53251" name="Subtitle 2"/>
          <p:cNvSpPr>
            <a:spLocks noGrp="1"/>
          </p:cNvSpPr>
          <p:nvPr>
            <p:ph type="subTitle" idx="1"/>
          </p:nvPr>
        </p:nvSpPr>
        <p:spPr>
          <a:xfrm>
            <a:off x="1295400" y="34290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Pupil Accounting Rules</a:t>
            </a:r>
          </a:p>
        </p:txBody>
      </p:sp>
      <p:sp>
        <p:nvSpPr>
          <p:cNvPr id="53252" name="AutoShape 4" descr="data:image/jpg;base64,/9j/4AAQSkZJRgABAQAAAQABAAD/2wCEAAkGBhQSEBMQEhQVFRQVFRoUGRYXFxscHhkYFxQaGh8cGxcbHCwgHhkvHR8dJDMgLyspMywtGiM2ODAvQSsrLTMBCQoKDgwOFg8PGSkcHBwpKSkpKSkpKSkpKSksLCksLCkpKSksNiwsKSksKSwpKSksKSkpKSkpLCksLCwpLCksLP/AABEIAFsAWwMBIgACEQEDEQH/xAAbAAADAQEBAQEAAAAAAAAAAAAABgcFBAIBA//EADwQAAEDAgMFBgIIBAcAAAAAAAECAxEAIQQFEgYxQVFhBxMicYGRQlIUMmKSobHB0SMzcvAIQ4KisuHx/8QAFgEBAQEAAAAAAAAAAAAAAAAAAAEC/8QAGBEBAQEBAQAAAAAAAAAAAAAAAAERIQL/2gAMAwEAAhEDEQA/ALjRRRQFFFFAUUV4ddCUlSiEpAkkmAAN5JO4UHulnOdvmGVlhoKxD8x3TV4P2l/VT1FyOVIu1XaK5jFLYwi+5wo8Kn7hTsb9HFKPK6ukwVVjaNLI7nBN3IgqnxE9VD6o+yPc0FbZzzHOH6uEY5IWta1+yYv6V+Du3TuHXoxLaFJ4qZUZHm04Ar2J9aScr2dzJ9KVaygC40iL+e+szarDY7DDXiD3gJCe8VOpMqgHVxE8DwPrVF1y3M232w60oKSeI/IjeD0rqqN9lOcrTiEJM6H0kEcNYSVA+cAj1FWSoCiiigKKK5cyzNvDtLfeWENoEqUeH7mbAbyaDqqKdrm2qnn1ZcyT3LUd8R/mOWOifkTaR81uFaeb7YYvH6hhwrDYQAyv6q1g2lSh9QHgkXPOkpzCNtTCQeJJMAD7RO4ef/VBlHDrdCEkqS3ulIn9uu6apnZXsph1JU5IWptWkpgiJuDB4H9+VTjEZ4O8Q03pKlz44sAJFkq3CJub23Cmnsm2mDeJeW8tKWy2NSlEJAgkgngLcKC5IQAIAgVKO0LOTmGITl2GGpttWp5fAkCIB+USZPO/AE9eebXP5lqw2X6msPcOYpQKSpPJviBHHeenHJxzrOEZThsOmVqFyblw81n5Ps8feg0Nj8vR9ObQ2JSymSRuJIi3SJ9COlVSlTYHICwyXXLuOeIk9aa6ApY2h7RsHg1lpayt1O9toain+okhKT0JFc/ajtSrA4AqbMPPLDDZ+UqBJV6JCo6xULawspEyZGsxJKjO7mSTHnRZFiZ7ZGVSpOFxRQkSVJCDAHE+OPxpZVnJzrGJW4S3gmvGhtVoAF3HIJBWbwJsPMmkfM8qfSQytJaLkylS/gBSCCEqIBuBpIm/nW13Zw+DClq0yNShFxP1RHPj0/CriNTbDajvl9xhvC0iwG4DhqUB8XIflelhrAgqGtfgtdRAAJtM2Eyd/pWLgM0W28UrkhSrp33PEHy48q0MbhXsSRqToYQZAmxJ3FS/iVHATF+poKngey5txtPeBlZidSVFKoPUJvbmK7GuzXLsMe8W0pwi4SpcpnyASPekDBPutpAQ4tKQIASSmw5AHd/5Wo1k2KxETrWD8xJ/Og2c/wBsUD+GwkGLAADQnpax8hbrXTsTskt1z6XiJJJm/P8Aau7Zrs6CCHH7nfFPjTYSAkCAKg+gRavtFFBIf8QajpwAm3eun1CER+tKeSCFtOJ+FSFejawr8gfaqD27ZZ3mXtPAXZfSSeSVpUg/7imp3s26AkT8NyPs7lesXqN+W9kmRfScxSpy6UI1eoUo/p+FcG2zbpdLTWkqWFuQu4hDcmOGrSFETy5xTFljxYekdUnqDx/WeR6117R5FpKXzCpQUIIJsFJKZNrnSd3OJ5VveMI67h9OhQKSCQnUmdIUeUgEpnpzimjLcTIQh1N4lPt4gekjV6e/fjcpQGFpCRYavMJuRHlPPhWI1iVLUkBQUlASQfzvyJE+vWs1Yedm9nVYh0Ejwg3NVnDYZKEhKRAAikrszzYKa7siFbvUf2D609UQUUUUBRRRQZ+0GUjFYV7DK3OIKb8DFj6GDUb2P2QdW64lz+GllWhR+IrG9KeBMXJ3QaulYWf5D3iFqQdJhSyAmZVpAm3Gw57qqy4QcyaQ2sIb1aE+G5kpjd4rW4RwEcgKb9nXm8Sx3LkGNxrGwORKVbR4uAmyhzQriP7NdSdlgFam3HMM57A+9vY1LLF5W0xsWylWo36GoHhsIG3HEp3IWtsR8qTpAnnYVanMpxujT9PSR7H7wJP40mZlscWt7zcDkLD33n0oTj8diMWW3Vb/AArSfvJIP/GrS05qSFDiJqN7P4LSlaoIClACd5SiRJ6lRVVdysfwUT8tGa6qKKKAooooCiiig5XMCJ1IOkzMRKSeZTz6iK+LecA/lhX9JF/vRXXRV0LuaYwEQrDqn/T+tLj+E1n+WEjpc++4fj6b6oikA7xNeBh0/KPagT8ryFS1CRCR6WHCnJCIAA4CK9AUVAUUUUBRRR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11163"/>
            <a:ext cx="8667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3" name="AutoShape 6" descr="data:image/jpg;base64,/9j/4AAQSkZJRgABAQAAAQABAAD/2wCEAAkGBhQSEBMQEhQVFRQVFRoUGRYXFxscHhkYFxQaGh8cGxcbHCwgHhkvHR8dJDMgLyspMywtGiM2ODAvQSsrLTMBCQoKDgwOFg8PGSkcHBwpKSkpKSkpKSkpKSksLCksLCkpKSksNiwsKSksKSwpKSksKSkpKSkpLCksLCwpLCksLP/AABEIAFsAWwMBIgACEQEDEQH/xAAbAAADAQEBAQEAAAAAAAAAAAAABgcFBAIBA//EADwQAAEDAgMFBgIIBAcAAAAAAAECAxEAIQQFEgYxQVFhBxMicYGRQlIUMmKSobHB0SMzcvAIQ4KisuHx/8QAFgEBAQEAAAAAAAAAAAAAAAAAAAEC/8QAGBEBAQEBAQAAAAAAAAAAAAAAAAERIQL/2gAMAwEAAhEDEQA/ALjRRRQFFFFAUUV4ddCUlSiEpAkkmAAN5JO4UHulnOdvmGVlhoKxD8x3TV4P2l/VT1FyOVIu1XaK5jFLYwi+5wo8Kn7hTsb9HFKPK6ukwVVjaNLI7nBN3IgqnxE9VD6o+yPc0FbZzzHOH6uEY5IWta1+yYv6V+Du3TuHXoxLaFJ4qZUZHm04Ar2J9aScr2dzJ9KVaygC40iL+e+szarDY7DDXiD3gJCe8VOpMqgHVxE8DwPrVF1y3M232w60oKSeI/IjeD0rqqN9lOcrTiEJM6H0kEcNYSVA+cAj1FWSoCiiigKKK5cyzNvDtLfeWENoEqUeH7mbAbyaDqqKdrm2qnn1ZcyT3LUd8R/mOWOifkTaR81uFaeb7YYvH6hhwrDYQAyv6q1g2lSh9QHgkXPOkpzCNtTCQeJJMAD7RO4ef/VBlHDrdCEkqS3ulIn9uu6apnZXsph1JU5IWptWkpgiJuDB4H9+VTjEZ4O8Q03pKlz44sAJFkq3CJub23Cmnsm2mDeJeW8tKWy2NSlEJAgkgngLcKC5IQAIAgVKO0LOTmGITl2GGpttWp5fAkCIB+USZPO/AE9eebXP5lqw2X6msPcOYpQKSpPJviBHHeenHJxzrOEZThsOmVqFyblw81n5Ps8feg0Nj8vR9ObQ2JSymSRuJIi3SJ9COlVSlTYHICwyXXLuOeIk9aa6ApY2h7RsHg1lpayt1O9toain+okhKT0JFc/ajtSrA4AqbMPPLDDZ+UqBJV6JCo6xULawspEyZGsxJKjO7mSTHnRZFiZ7ZGVSpOFxRQkSVJCDAHE+OPxpZVnJzrGJW4S3gmvGhtVoAF3HIJBWbwJsPMmkfM8qfSQytJaLkylS/gBSCCEqIBuBpIm/nW13Zw+DClq0yNShFxP1RHPj0/CriNTbDajvl9xhvC0iwG4DhqUB8XIflelhrAgqGtfgtdRAAJtM2Eyd/pWLgM0W28UrkhSrp33PEHy48q0MbhXsSRqToYQZAmxJ3FS/iVHATF+poKngey5txtPeBlZidSVFKoPUJvbmK7GuzXLsMe8W0pwi4SpcpnyASPekDBPutpAQ4tKQIASSmw5AHd/5Wo1k2KxETrWD8xJ/Og2c/wBsUD+GwkGLAADQnpax8hbrXTsTskt1z6XiJJJm/P8Aau7Zrs6CCHH7nfFPjTYSAkCAKg+gRavtFFBIf8QajpwAm3eun1CER+tKeSCFtOJ+FSFejawr8gfaqD27ZZ3mXtPAXZfSSeSVpUg/7imp3s26AkT8NyPs7lesXqN+W9kmRfScxSpy6UI1eoUo/p+FcG2zbpdLTWkqWFuQu4hDcmOGrSFETy5xTFljxYekdUnqDx/WeR6117R5FpKXzCpQUIIJsFJKZNrnSd3OJ5VveMI67h9OhQKSCQnUmdIUeUgEpnpzimjLcTIQh1N4lPt4gekjV6e/fjcpQGFpCRYavMJuRHlPPhWI1iVLUkBQUlASQfzvyJE+vWs1Yedm9nVYh0Ejwg3NVnDYZKEhKRAAikrszzYKa7siFbvUf2D609UQUUUUBRRRQZ+0GUjFYV7DK3OIKb8DFj6GDUb2P2QdW64lz+GllWhR+IrG9KeBMXJ3QaulYWf5D3iFqQdJhSyAmZVpAm3Gw57qqy4QcyaQ2sIb1aE+G5kpjd4rW4RwEcgKb9nXm8Sx3LkGNxrGwORKVbR4uAmyhzQriP7NdSdlgFam3HMM57A+9vY1LLF5W0xsWylWo36GoHhsIG3HEp3IWtsR8qTpAnnYVanMpxujT9PSR7H7wJP40mZlscWt7zcDkLD33n0oTj8diMWW3Vb/AArSfvJIP/GrS05qSFDiJqN7P4LSlaoIClACd5SiRJ6lRVVdysfwUT8tGa6qKKKAooooCiiig5XMCJ1IOkzMRKSeZTz6iK+LecA/lhX9JF/vRXXRV0LuaYwEQrDqn/T+tLj+E1n+WEjpc++4fj6b6oikA7xNeBh0/KPagT8ryFS1CRCR6WHCnJCIAA4CK9AUVAUUUUBRRR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11163"/>
            <a:ext cx="8667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4" name="AutoShape 8" descr="data:image/jpg;base64,/9j/4AAQSkZJRgABAQAAAQABAAD/2wCEAAkGBhQSEBMQEhQVFRQVFRoUGRYXFxscHhkYFxQaGh8cGxcbHCwgHhkvHR8dJDMgLyspMywtGiM2ODAvQSsrLTMBCQoKDgwOFg8PGSkcHBwpKSkpKSkpKSkpKSksLCksLCkpKSksNiwsKSksKSwpKSksKSkpKSkpLCksLCwpLCksLP/AABEIAFsAWwMBIgACEQEDEQH/xAAbAAADAQEBAQEAAAAAAAAAAAAABgcFBAIBA//EADwQAAEDAgMFBgIIBAcAAAAAAAECAxEAIQQFEgYxQVFhBxMicYGRQlIUMmKSobHB0SMzcvAIQ4KisuHx/8QAFgEBAQEAAAAAAAAAAAAAAAAAAAEC/8QAGBEBAQEBAQAAAAAAAAAAAAAAAAERIQL/2gAMAwEAAhEDEQA/ALjRRRQFFFFAUUV4ddCUlSiEpAkkmAAN5JO4UHulnOdvmGVlhoKxD8x3TV4P2l/VT1FyOVIu1XaK5jFLYwi+5wo8Kn7hTsb9HFKPK6ukwVVjaNLI7nBN3IgqnxE9VD6o+yPc0FbZzzHOH6uEY5IWta1+yYv6V+Du3TuHXoxLaFJ4qZUZHm04Ar2J9aScr2dzJ9KVaygC40iL+e+szarDY7DDXiD3gJCe8VOpMqgHVxE8DwPrVF1y3M232w60oKSeI/IjeD0rqqN9lOcrTiEJM6H0kEcNYSVA+cAj1FWSoCiiigKKK5cyzNvDtLfeWENoEqUeH7mbAbyaDqqKdrm2qnn1ZcyT3LUd8R/mOWOifkTaR81uFaeb7YYvH6hhwrDYQAyv6q1g2lSh9QHgkXPOkpzCNtTCQeJJMAD7RO4ef/VBlHDrdCEkqS3ulIn9uu6apnZXsph1JU5IWptWkpgiJuDB4H9+VTjEZ4O8Q03pKlz44sAJFkq3CJub23Cmnsm2mDeJeW8tKWy2NSlEJAgkgngLcKC5IQAIAgVKO0LOTmGITl2GGpttWp5fAkCIB+USZPO/AE9eebXP5lqw2X6msPcOYpQKSpPJviBHHeenHJxzrOEZThsOmVqFyblw81n5Ps8feg0Nj8vR9ObQ2JSymSRuJIi3SJ9COlVSlTYHICwyXXLuOeIk9aa6ApY2h7RsHg1lpayt1O9toain+okhKT0JFc/ajtSrA4AqbMPPLDDZ+UqBJV6JCo6xULawspEyZGsxJKjO7mSTHnRZFiZ7ZGVSpOFxRQkSVJCDAHE+OPxpZVnJzrGJW4S3gmvGhtVoAF3HIJBWbwJsPMmkfM8qfSQytJaLkylS/gBSCCEqIBuBpIm/nW13Zw+DClq0yNShFxP1RHPj0/CriNTbDajvl9xhvC0iwG4DhqUB8XIflelhrAgqGtfgtdRAAJtM2Eyd/pWLgM0W28UrkhSrp33PEHy48q0MbhXsSRqToYQZAmxJ3FS/iVHATF+poKngey5txtPeBlZidSVFKoPUJvbmK7GuzXLsMe8W0pwi4SpcpnyASPekDBPutpAQ4tKQIASSmw5AHd/5Wo1k2KxETrWD8xJ/Og2c/wBsUD+GwkGLAADQnpax8hbrXTsTskt1z6XiJJJm/P8Aau7Zrs6CCHH7nfFPjTYSAkCAKg+gRavtFFBIf8QajpwAm3eun1CER+tKeSCFtOJ+FSFejawr8gfaqD27ZZ3mXtPAXZfSSeSVpUg/7imp3s26AkT8NyPs7lesXqN+W9kmRfScxSpy6UI1eoUo/p+FcG2zbpdLTWkqWFuQu4hDcmOGrSFETy5xTFljxYekdUnqDx/WeR6117R5FpKXzCpQUIIJsFJKZNrnSd3OJ5VveMI67h9OhQKSCQnUmdIUeUgEpnpzimjLcTIQh1N4lPt4gekjV6e/fjcpQGFpCRYavMJuRHlPPhWI1iVLUkBQUlASQfzvyJE+vWs1Yedm9nVYh0Ejwg3NVnDYZKEhKRAAikrszzYKa7siFbvUf2D609UQUUUUBRRRQZ+0GUjFYV7DK3OIKb8DFj6GDUb2P2QdW64lz+GllWhR+IrG9KeBMXJ3QaulYWf5D3iFqQdJhSyAmZVpAm3Gw57qqy4QcyaQ2sIb1aE+G5kpjd4rW4RwEcgKb9nXm8Sx3LkGNxrGwORKVbR4uAmyhzQriP7NdSdlgFam3HMM57A+9vY1LLF5W0xsWylWo36GoHhsIG3HEp3IWtsR8qTpAnnYVanMpxujT9PSR7H7wJP40mZlscWt7zcDkLD33n0oTj8diMWW3Vb/AArSfvJIP/GrS05qSFDiJqN7P4LSlaoIClACd5SiRJ6lRVVdysfwUT8tGa6qKKKAooooCiiig5XMCJ1IOkzMRKSeZTz6iK+LecA/lhX9JF/vRXXRV0LuaYwEQrDqn/T+tLj+E1n+WEjpc++4fj6b6oikA7xNeBh0/KPagT8ryFS1CRCR6WHCnJCIAA4CK9AUVAUUUUBRRR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11163"/>
            <a:ext cx="8667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5" name="AutoShape 10" descr="data:image/jpg;base64,/9j/4AAQSkZJRgABAQAAAQABAAD/2wCEAAkGBhQSEBMQEhQVFRQVFRoUGRYXFxscHhkYFxQaGh8cGxcbHCwgHhkvHR8dJDMgLyspMywtGiM2ODAvQSsrLTMBCQoKDgwOFg8PGSkcHBwpKSkpKSkpKSkpKSksLCksLCkpKSksNiwsKSksKSwpKSksKSkpKSkpLCksLCwpLCksLP/AABEIAFsAWwMBIgACEQEDEQH/xAAbAAADAQEBAQEAAAAAAAAAAAAABgcFBAIBA//EADwQAAEDAgMFBgIIBAcAAAAAAAECAxEAIQQFEgYxQVFhBxMicYGRQlIUMmKSobHB0SMzcvAIQ4KisuHx/8QAFgEBAQEAAAAAAAAAAAAAAAAAAAEC/8QAGBEBAQEBAQAAAAAAAAAAAAAAAAERIQL/2gAMAwEAAhEDEQA/ALjRRRQFFFFAUUV4ddCUlSiEpAkkmAAN5JO4UHulnOdvmGVlhoKxD8x3TV4P2l/VT1FyOVIu1XaK5jFLYwi+5wo8Kn7hTsb9HFKPK6ukwVVjaNLI7nBN3IgqnxE9VD6o+yPc0FbZzzHOH6uEY5IWta1+yYv6V+Du3TuHXoxLaFJ4qZUZHm04Ar2J9aScr2dzJ9KVaygC40iL+e+szarDY7DDXiD3gJCe8VOpMqgHVxE8DwPrVF1y3M232w60oKSeI/IjeD0rqqN9lOcrTiEJM6H0kEcNYSVA+cAj1FWSoCiiigKKK5cyzNvDtLfeWENoEqUeH7mbAbyaDqqKdrm2qnn1ZcyT3LUd8R/mOWOifkTaR81uFaeb7YYvH6hhwrDYQAyv6q1g2lSh9QHgkXPOkpzCNtTCQeJJMAD7RO4ef/VBlHDrdCEkqS3ulIn9uu6apnZXsph1JU5IWptWkpgiJuDB4H9+VTjEZ4O8Q03pKlz44sAJFkq3CJub23Cmnsm2mDeJeW8tKWy2NSlEJAgkgngLcKC5IQAIAgVKO0LOTmGITl2GGpttWp5fAkCIB+USZPO/AE9eebXP5lqw2X6msPcOYpQKSpPJviBHHeenHJxzrOEZThsOmVqFyblw81n5Ps8feg0Nj8vR9ObQ2JSymSRuJIi3SJ9COlVSlTYHICwyXXLuOeIk9aa6ApY2h7RsHg1lpayt1O9toain+okhKT0JFc/ajtSrA4AqbMPPLDDZ+UqBJV6JCo6xULawspEyZGsxJKjO7mSTHnRZFiZ7ZGVSpOFxRQkSVJCDAHE+OPxpZVnJzrGJW4S3gmvGhtVoAF3HIJBWbwJsPMmkfM8qfSQytJaLkylS/gBSCCEqIBuBpIm/nW13Zw+DClq0yNShFxP1RHPj0/CriNTbDajvl9xhvC0iwG4DhqUB8XIflelhrAgqGtfgtdRAAJtM2Eyd/pWLgM0W28UrkhSrp33PEHy48q0MbhXsSRqToYQZAmxJ3FS/iVHATF+poKngey5txtPeBlZidSVFKoPUJvbmK7GuzXLsMe8W0pwi4SpcpnyASPekDBPutpAQ4tKQIASSmw5AHd/5Wo1k2KxETrWD8xJ/Og2c/wBsUD+GwkGLAADQnpax8hbrXTsTskt1z6XiJJJm/P8Aau7Zrs6CCHH7nfFPjTYSAkCAKg+gRavtFFBIf8QajpwAm3eun1CER+tKeSCFtOJ+FSFejawr8gfaqD27ZZ3mXtPAXZfSSeSVpUg/7imp3s26AkT8NyPs7lesXqN+W9kmRfScxSpy6UI1eoUo/p+FcG2zbpdLTWkqWFuQu4hDcmOGrSFETy5xTFljxYekdUnqDx/WeR6117R5FpKXzCpQUIIJsFJKZNrnSd3OJ5VveMI67h9OhQKSCQnUmdIUeUgEpnpzimjLcTIQh1N4lPt4gekjV6e/fjcpQGFpCRYavMJuRHlPPhWI1iVLUkBQUlASQfzvyJE+vWs1Yedm9nVYh0Ejwg3NVnDYZKEhKRAAikrszzYKa7siFbvUf2D609UQUUUUBRRRQZ+0GUjFYV7DK3OIKb8DFj6GDUb2P2QdW64lz+GllWhR+IrG9KeBMXJ3QaulYWf5D3iFqQdJhSyAmZVpAm3Gw57qqy4QcyaQ2sIb1aE+G5kpjd4rW4RwEcgKb9nXm8Sx3LkGNxrGwORKVbR4uAmyhzQriP7NdSdlgFam3HMM57A+9vY1LLF5W0xsWylWo36GoHhsIG3HEp3IWtsR8qTpAnnYVanMpxujT9PSR7H7wJP40mZlscWt7zcDkLD33n0oTj8diMWW3Vb/AArSfvJIP/GrS05qSFDiJqN7P4LSlaoIClACd5SiRJ6lRVVdysfwUT8tGa6qKKKAooooCiiig5XMCJ1IOkzMRKSeZTz6iK+LecA/lhX9JF/vRXXRV0LuaYwEQrDqn/T+tLj+E1n+WEjpc++4fj6b6oikA7xNeBh0/KPagT8ryFS1CRCR6WHCnJCIAA4CK9AUVAUUUUBRRR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11163"/>
            <a:ext cx="8667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6" name="AutoShape 12" descr="data:image/jpg;base64,/9j/4AAQSkZJRgABAQAAAQABAAD/2wCEAAkGBhQSEBMQEhQVFRQVFRoUGRYXFxscHhkYFxQaGh8cGxcbHCwgHhkvHR8dJDMgLyspMywtGiM2ODAvQSsrLTMBCQoKDgwOFg8PGSkcHBwpKSkpKSkpKSkpKSksLCksLCkpKSksNiwsKSksKSwpKSksKSkpKSkpLCksLCwpLCksLP/AABEIAFsAWwMBIgACEQEDEQH/xAAbAAADAQEBAQEAAAAAAAAAAAAABgcFBAIBA//EADwQAAEDAgMFBgIIBAcAAAAAAAECAxEAIQQFEgYxQVFhBxMicYGRQlIUMmKSobHB0SMzcvAIQ4KisuHx/8QAFgEBAQEAAAAAAAAAAAAAAAAAAAEC/8QAGBEBAQEBAQAAAAAAAAAAAAAAAAERIQL/2gAMAwEAAhEDEQA/ALjRRRQFFFFAUUV4ddCUlSiEpAkkmAAN5JO4UHulnOdvmGVlhoKxD8x3TV4P2l/VT1FyOVIu1XaK5jFLYwi+5wo8Kn7hTsb9HFKPK6ukwVVjaNLI7nBN3IgqnxE9VD6o+yPc0FbZzzHOH6uEY5IWta1+yYv6V+Du3TuHXoxLaFJ4qZUZHm04Ar2J9aScr2dzJ9KVaygC40iL+e+szarDY7DDXiD3gJCe8VOpMqgHVxE8DwPrVF1y3M232w60oKSeI/IjeD0rqqN9lOcrTiEJM6H0kEcNYSVA+cAj1FWSoCiiigKKK5cyzNvDtLfeWENoEqUeH7mbAbyaDqqKdrm2qnn1ZcyT3LUd8R/mOWOifkTaR81uFaeb7YYvH6hhwrDYQAyv6q1g2lSh9QHgkXPOkpzCNtTCQeJJMAD7RO4ef/VBlHDrdCEkqS3ulIn9uu6apnZXsph1JU5IWptWkpgiJuDB4H9+VTjEZ4O8Q03pKlz44sAJFkq3CJub23Cmnsm2mDeJeW8tKWy2NSlEJAgkgngLcKC5IQAIAgVKO0LOTmGITl2GGpttWp5fAkCIB+USZPO/AE9eebXP5lqw2X6msPcOYpQKSpPJviBHHeenHJxzrOEZThsOmVqFyblw81n5Ps8feg0Nj8vR9ObQ2JSymSRuJIi3SJ9COlVSlTYHICwyXXLuOeIk9aa6ApY2h7RsHg1lpayt1O9toain+okhKT0JFc/ajtSrA4AqbMPPLDDZ+UqBJV6JCo6xULawspEyZGsxJKjO7mSTHnRZFiZ7ZGVSpOFxRQkSVJCDAHE+OPxpZVnJzrGJW4S3gmvGhtVoAF3HIJBWbwJsPMmkfM8qfSQytJaLkylS/gBSCCEqIBuBpIm/nW13Zw+DClq0yNShFxP1RHPj0/CriNTbDajvl9xhvC0iwG4DhqUB8XIflelhrAgqGtfgtdRAAJtM2Eyd/pWLgM0W28UrkhSrp33PEHy48q0MbhXsSRqToYQZAmxJ3FS/iVHATF+poKngey5txtPeBlZidSVFKoPUJvbmK7GuzXLsMe8W0pwi4SpcpnyASPekDBPutpAQ4tKQIASSmw5AHd/5Wo1k2KxETrWD8xJ/Og2c/wBsUD+GwkGLAADQnpax8hbrXTsTskt1z6XiJJJm/P8Aau7Zrs6CCHH7nfFPjTYSAkCAKg+gRavtFFBIf8QajpwAm3eun1CER+tKeSCFtOJ+FSFejawr8gfaqD27ZZ3mXtPAXZfSSeSVpUg/7imp3s26AkT8NyPs7lesXqN+W9kmRfScxSpy6UI1eoUo/p+FcG2zbpdLTWkqWFuQu4hDcmOGrSFETy5xTFljxYekdUnqDx/WeR6117R5FpKXzCpQUIIJsFJKZNrnSd3OJ5VveMI67h9OhQKSCQnUmdIUeUgEpnpzimjLcTIQh1N4lPt4gekjV6e/fjcpQGFpCRYavMJuRHlPPhWI1iVLUkBQUlASQfzvyJE+vWs1Yedm9nVYh0Ejwg3NVnDYZKEhKRAAikrszzYKa7siFbvUf2D609UQUUUUBRRRQZ+0GUjFYV7DK3OIKb8DFj6GDUb2P2QdW64lz+GllWhR+IrG9KeBMXJ3QaulYWf5D3iFqQdJhSyAmZVpAm3Gw57qqy4QcyaQ2sIb1aE+G5kpjd4rW4RwEcgKb9nXm8Sx3LkGNxrGwORKVbR4uAmyhzQriP7NdSdlgFam3HMM57A+9vY1LLF5W0xsWylWo36GoHhsIG3HEp3IWtsR8qTpAnnYVanMpxujT9PSR7H7wJP40mZlscWt7zcDkLD33n0oTj8diMWW3Vb/AArSfvJIP/GrS05qSFDiJqN7P4LSlaoIClACd5SiRJ6lRVVdysfwUT8tGa6qKKKAooooCiiig5XMCJ1IOkzMRKSeZTz6iK+LecA/lhX9JF/vRXXRV0LuaYwEQrDqn/T+tLj+E1n+WEjpc++4fj6b6oikA7xNeBh0/KPagT8ryFS1CRCR6WHCnJCIAA4CK9AUVAUUUUBRRR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11163"/>
            <a:ext cx="8667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3" name="Picture 2" descr="http://media.internaldrive.com/uploads/2010/04/iDVisualArtsAcademy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419600"/>
            <a:ext cx="3124200" cy="2201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500" b="1" smtClean="0">
                <a:solidFill>
                  <a:srgbClr val="002060"/>
                </a:solidFill>
              </a:rPr>
              <a:t>Option #2</a:t>
            </a:r>
            <a:br>
              <a:rPr lang="en-US" sz="3500" b="1" smtClean="0">
                <a:solidFill>
                  <a:srgbClr val="002060"/>
                </a:solidFill>
              </a:rPr>
            </a:br>
            <a:r>
              <a:rPr lang="en-US" sz="3500" b="1" smtClean="0">
                <a:solidFill>
                  <a:srgbClr val="002060"/>
                </a:solidFill>
              </a:rPr>
              <a:t>Educational Environment: General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502920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The LINK Student is enrolled in a general education elective course – course attendance and grade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The LINK Student reports - elective LINK teacher for attendance but attends the general education content course with the student with ASD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The LINK teacher teaches a general education course called LINKS and serves as the teacher of record, provides training, facilitates case conferences and gives grades for the general education students in the elective courses 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763000" cy="1676400"/>
          </a:xfrm>
        </p:spPr>
        <p:txBody>
          <a:bodyPr/>
          <a:lstStyle/>
          <a:p>
            <a:r>
              <a:rPr lang="en-US" sz="3600" b="1" smtClean="0">
                <a:solidFill>
                  <a:srgbClr val="002060"/>
                </a:solidFill>
              </a:rPr>
              <a:t>Optional Models for Implementing LINKS</a:t>
            </a:r>
            <a:br>
              <a:rPr lang="en-US" sz="3600" b="1" smtClean="0">
                <a:solidFill>
                  <a:srgbClr val="002060"/>
                </a:solidFill>
              </a:rPr>
            </a:br>
            <a:r>
              <a:rPr lang="en-US" sz="3600" b="1" smtClean="0">
                <a:solidFill>
                  <a:srgbClr val="002060"/>
                </a:solidFill>
              </a:rPr>
              <a:t>Option #3</a:t>
            </a:r>
          </a:p>
        </p:txBody>
      </p:sp>
      <p:sp>
        <p:nvSpPr>
          <p:cNvPr id="63491" name="Subtitle 3"/>
          <p:cNvSpPr>
            <a:spLocks noGrp="1"/>
          </p:cNvSpPr>
          <p:nvPr>
            <p:ph type="subTitle" idx="1"/>
          </p:nvPr>
        </p:nvSpPr>
        <p:spPr>
          <a:xfrm>
            <a:off x="304800" y="1828800"/>
            <a:ext cx="8382000" cy="2438400"/>
          </a:xfrm>
        </p:spPr>
        <p:txBody>
          <a:bodyPr/>
          <a:lstStyle/>
          <a:p>
            <a:r>
              <a:rPr lang="en-US" sz="3600" b="1" smtClean="0">
                <a:solidFill>
                  <a:srgbClr val="002060"/>
                </a:solidFill>
              </a:rPr>
              <a:t>General Education elective for pupils with ASD taught by a general education teacher who is also teaching a general education content course</a:t>
            </a:r>
          </a:p>
        </p:txBody>
      </p:sp>
      <p:sp>
        <p:nvSpPr>
          <p:cNvPr id="63492" name="TextBox 4"/>
          <p:cNvSpPr txBox="1">
            <a:spLocks noChangeArrowheads="1"/>
          </p:cNvSpPr>
          <p:nvPr/>
        </p:nvSpPr>
        <p:spPr bwMode="auto">
          <a:xfrm>
            <a:off x="381000" y="4419600"/>
            <a:ext cx="8305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2060"/>
                </a:solidFill>
                <a:latin typeface="Calibri" pitchFamily="34" charset="0"/>
              </a:rPr>
              <a:t>Exception:  A general education teacher will instruct, assess and assign grades for two separate inter-related courses at the same time.  One is a general education content course in which the pupil with ASD is enrolled and the other is a general education LINKS elective that the general education pupil is taking.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Option #3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General Education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r>
              <a:rPr lang="en-US" sz="3600" b="1" smtClean="0">
                <a:solidFill>
                  <a:srgbClr val="002060"/>
                </a:solidFill>
              </a:rPr>
              <a:t>The LINK student is enrolled in an elective course and receiving elective course credit</a:t>
            </a:r>
          </a:p>
          <a:p>
            <a:r>
              <a:rPr lang="en-US" sz="3600" b="1" smtClean="0">
                <a:solidFill>
                  <a:srgbClr val="002060"/>
                </a:solidFill>
              </a:rPr>
              <a:t>The LINK student reports to General Education LINKS Teacher</a:t>
            </a:r>
          </a:p>
          <a:p>
            <a:r>
              <a:rPr lang="en-US" sz="3600" b="1" smtClean="0">
                <a:solidFill>
                  <a:srgbClr val="002060"/>
                </a:solidFill>
              </a:rPr>
              <a:t>The G.E. Teacher teaches a “LINK” course and serves as a teacher of record.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763000" cy="1676400"/>
          </a:xfrm>
        </p:spPr>
        <p:txBody>
          <a:bodyPr/>
          <a:lstStyle/>
          <a:p>
            <a:r>
              <a:rPr lang="en-US" sz="3600" b="1" smtClean="0">
                <a:solidFill>
                  <a:srgbClr val="002060"/>
                </a:solidFill>
              </a:rPr>
              <a:t>Optional Models for Implementing LINKS</a:t>
            </a:r>
            <a:br>
              <a:rPr lang="en-US" sz="3600" b="1" smtClean="0">
                <a:solidFill>
                  <a:srgbClr val="002060"/>
                </a:solidFill>
              </a:rPr>
            </a:br>
            <a:r>
              <a:rPr lang="en-US" sz="3600" b="1" smtClean="0">
                <a:solidFill>
                  <a:srgbClr val="002060"/>
                </a:solidFill>
              </a:rPr>
              <a:t>Option #4</a:t>
            </a:r>
          </a:p>
        </p:txBody>
      </p:sp>
      <p:sp>
        <p:nvSpPr>
          <p:cNvPr id="65539" name="Subtitle 3"/>
          <p:cNvSpPr>
            <a:spLocks noGrp="1"/>
          </p:cNvSpPr>
          <p:nvPr>
            <p:ph type="subTitle" idx="1"/>
          </p:nvPr>
        </p:nvSpPr>
        <p:spPr>
          <a:xfrm>
            <a:off x="304800" y="1828800"/>
            <a:ext cx="8382000" cy="1676400"/>
          </a:xfrm>
        </p:spPr>
        <p:txBody>
          <a:bodyPr>
            <a:normAutofit fontScale="92500"/>
          </a:bodyPr>
          <a:lstStyle/>
          <a:p>
            <a:r>
              <a:rPr lang="en-US" sz="3400" b="1" smtClean="0">
                <a:solidFill>
                  <a:srgbClr val="002060"/>
                </a:solidFill>
              </a:rPr>
              <a:t>General Education elective for pupils with ASD taught by a special education teacher who is also teaching a special education program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381000" y="4191000"/>
            <a:ext cx="8305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002060"/>
                </a:solidFill>
                <a:latin typeface="Calibri" pitchFamily="34" charset="0"/>
              </a:rPr>
              <a:t>Exception:  Required:</a:t>
            </a:r>
            <a:r>
              <a:rPr lang="en-US" sz="2400" b="1">
                <a:solidFill>
                  <a:srgbClr val="002060"/>
                </a:solidFill>
                <a:latin typeface="Calibri" pitchFamily="34" charset="0"/>
              </a:rPr>
              <a:t>  A special education teacher will instruct, assess and assign grades for two separate inter-related courses at the same time.  One is the special education content course in which the pupil with ASD is enrolled and the other is a general education LINKS elective that the general education pupil is taking.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r>
              <a:rPr lang="en-US" sz="3600" b="1" smtClean="0">
                <a:solidFill>
                  <a:srgbClr val="002060"/>
                </a:solidFill>
              </a:rPr>
              <a:t>Option #4</a:t>
            </a:r>
            <a:br>
              <a:rPr lang="en-US" sz="3600" b="1" smtClean="0">
                <a:solidFill>
                  <a:srgbClr val="002060"/>
                </a:solidFill>
              </a:rPr>
            </a:br>
            <a:r>
              <a:rPr lang="en-US" sz="3600" b="1" smtClean="0">
                <a:solidFill>
                  <a:srgbClr val="002060"/>
                </a:solidFill>
              </a:rPr>
              <a:t>Special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The student with ASD is enrolled in a special education program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The LINK student is enrolled in a general education elective course and is receiving course credit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The LINK student reports to the special education teacher for attendance and attends the special education program with the student with ASD.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8153400" cy="5562600"/>
          </a:xfrm>
        </p:spPr>
        <p:txBody>
          <a:bodyPr/>
          <a:lstStyle/>
          <a:p>
            <a:r>
              <a:rPr lang="en-US" b="1" smtClean="0">
                <a:solidFill>
                  <a:srgbClr val="002060"/>
                </a:solidFill>
              </a:rPr>
              <a:t>Additional training and or case conferences between the LINK Student and Teacher may take place outside of the general/special education class to which the LINK student is assigned for all four options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smtClean="0">
                <a:solidFill>
                  <a:srgbClr val="002060"/>
                </a:solidFill>
              </a:rPr>
              <a:t>Pupil Accounting Definitions: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2060"/>
                </a:solidFill>
              </a:rPr>
              <a:t>LINK – a pupil who is enrolled in a LINKS course/credit program and who becomes a peer support or “LINK” to a pupil with ASD</a:t>
            </a:r>
          </a:p>
          <a:p>
            <a:endParaRPr lang="en-US" b="1" smtClean="0">
              <a:solidFill>
                <a:srgbClr val="002060"/>
              </a:solidFill>
            </a:endParaRPr>
          </a:p>
          <a:p>
            <a:r>
              <a:rPr lang="en-US" b="1" smtClean="0">
                <a:solidFill>
                  <a:srgbClr val="002060"/>
                </a:solidFill>
              </a:rPr>
              <a:t>LINKS – A local education agency’s board approved peer to peer support course/credit program</a:t>
            </a:r>
          </a:p>
        </p:txBody>
      </p:sp>
      <p:pic>
        <p:nvPicPr>
          <p:cNvPr id="54277" name="Picture 2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5105400"/>
            <a:ext cx="28194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/>
          <a:lstStyle/>
          <a:p>
            <a:r>
              <a:rPr lang="en-US" sz="3600" b="1" smtClean="0">
                <a:solidFill>
                  <a:srgbClr val="002060"/>
                </a:solidFill>
              </a:rPr>
              <a:t>Evidence Based Practice </a:t>
            </a:r>
            <a:br>
              <a:rPr lang="en-US" sz="3600" b="1" smtClean="0">
                <a:solidFill>
                  <a:srgbClr val="002060"/>
                </a:solidFill>
              </a:rPr>
            </a:br>
            <a:r>
              <a:rPr lang="en-US" sz="3600" b="1" smtClean="0">
                <a:solidFill>
                  <a:srgbClr val="002060"/>
                </a:solidFill>
              </a:rPr>
              <a:t>Acknowledged by Pupil Accounting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r>
              <a:rPr lang="en-US" b="1" smtClean="0">
                <a:solidFill>
                  <a:srgbClr val="002060"/>
                </a:solidFill>
              </a:rPr>
              <a:t>Pupil with ASD – LINK Students model typical academic and social behavior in educational environments</a:t>
            </a:r>
          </a:p>
          <a:p>
            <a:r>
              <a:rPr lang="en-US" b="1" smtClean="0">
                <a:solidFill>
                  <a:srgbClr val="002060"/>
                </a:solidFill>
              </a:rPr>
              <a:t>Pupil with ASD – Improvements in academic competence (Cushing &amp; Kennedy , 1997; Hunt, Staub, Alwell, &amp; Goetz, 1994)</a:t>
            </a:r>
          </a:p>
          <a:p>
            <a:r>
              <a:rPr lang="en-US" b="1" smtClean="0">
                <a:solidFill>
                  <a:srgbClr val="002060"/>
                </a:solidFill>
              </a:rPr>
              <a:t>LINK Student – Progressive knowledge regarding awareness and understanding of disabilities (Carter, Hughes, Copeland &amp; Breen, 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Evidence Based Practice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Acknowledged by Pupil Accounting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LINK Student – Experience an increase in skills: organization, responsibility, problem-solving, decision making and accountability (</a:t>
            </a:r>
            <a:r>
              <a:rPr lang="en-US" b="1" dirty="0" err="1" smtClean="0">
                <a:solidFill>
                  <a:srgbClr val="002060"/>
                </a:solidFill>
              </a:rPr>
              <a:t>Koppang</a:t>
            </a:r>
            <a:r>
              <a:rPr lang="en-US" b="1" dirty="0" smtClean="0">
                <a:solidFill>
                  <a:srgbClr val="002060"/>
                </a:solidFill>
              </a:rPr>
              <a:t>, 2003)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LINK Student – Improvements in academic competence (Cushing &amp; Kennedy , 1997; Hunt, </a:t>
            </a:r>
            <a:r>
              <a:rPr lang="en-US" b="1" dirty="0" err="1" smtClean="0">
                <a:solidFill>
                  <a:srgbClr val="002060"/>
                </a:solidFill>
              </a:rPr>
              <a:t>Staub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Alwell</a:t>
            </a:r>
            <a:r>
              <a:rPr lang="en-US" b="1" dirty="0" smtClean="0">
                <a:solidFill>
                  <a:srgbClr val="002060"/>
                </a:solidFill>
              </a:rPr>
              <a:t>, &amp;Goetz, 1994)</a:t>
            </a:r>
            <a:endParaRPr lang="en-US" b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LINK Students At Risk – Demonstrate increased grades and attendance (Cushing &amp; Kennedy, 1997)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066800"/>
          </a:xfrm>
        </p:spPr>
        <p:txBody>
          <a:bodyPr/>
          <a:lstStyle/>
          <a:p>
            <a:r>
              <a:rPr lang="en-US" sz="3200" b="1" smtClean="0">
                <a:solidFill>
                  <a:srgbClr val="002060"/>
                </a:solidFill>
              </a:rPr>
              <a:t>General Requirements for all LINKS Courses/Credit Program Membership Eligibility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038600"/>
          </a:xfrm>
        </p:spPr>
        <p:txBody>
          <a:bodyPr/>
          <a:lstStyle/>
          <a:p>
            <a:r>
              <a:rPr lang="en-US" b="1" smtClean="0">
                <a:solidFill>
                  <a:srgbClr val="002060"/>
                </a:solidFill>
              </a:rPr>
              <a:t>Pupil must be enrolled in grades 6-12</a:t>
            </a:r>
          </a:p>
          <a:p>
            <a:r>
              <a:rPr lang="en-US" b="1" smtClean="0">
                <a:solidFill>
                  <a:srgbClr val="002060"/>
                </a:solidFill>
              </a:rPr>
              <a:t>Curriculum approved by local board of education</a:t>
            </a:r>
          </a:p>
          <a:p>
            <a:r>
              <a:rPr lang="en-US" b="1" smtClean="0">
                <a:solidFill>
                  <a:srgbClr val="002060"/>
                </a:solidFill>
              </a:rPr>
              <a:t>Instructional objectives are established by the approved peer to peer support curricular content</a:t>
            </a:r>
          </a:p>
          <a:p>
            <a:r>
              <a:rPr lang="en-US" b="1" smtClean="0">
                <a:solidFill>
                  <a:srgbClr val="002060"/>
                </a:solidFill>
              </a:rPr>
              <a:t>Pupil is provided a course syllabus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219200"/>
          </a:xfrm>
        </p:spPr>
        <p:txBody>
          <a:bodyPr/>
          <a:lstStyle/>
          <a:p>
            <a:r>
              <a:rPr lang="en-US" sz="3200" b="1" smtClean="0">
                <a:solidFill>
                  <a:srgbClr val="002060"/>
                </a:solidFill>
              </a:rPr>
              <a:t>General Requirements for all LINKS Courses/Credit Program Membership Eligibility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r>
              <a:rPr lang="en-US" b="1" smtClean="0">
                <a:solidFill>
                  <a:srgbClr val="002060"/>
                </a:solidFill>
              </a:rPr>
              <a:t>The LINKS teacher must provide lesson plans and the grading criteria for each LINKS course/credit</a:t>
            </a:r>
          </a:p>
          <a:p>
            <a:r>
              <a:rPr lang="en-US" b="1" smtClean="0">
                <a:solidFill>
                  <a:srgbClr val="002060"/>
                </a:solidFill>
              </a:rPr>
              <a:t>Daily attendance for participating pupils is recorded by the teacher</a:t>
            </a:r>
          </a:p>
          <a:p>
            <a:r>
              <a:rPr lang="en-US" b="1" smtClean="0">
                <a:solidFill>
                  <a:srgbClr val="002060"/>
                </a:solidFill>
              </a:rPr>
              <a:t>Pupil assessment and grading is completed by the teacher of record</a:t>
            </a:r>
          </a:p>
          <a:p>
            <a:r>
              <a:rPr lang="en-US" b="1" smtClean="0">
                <a:solidFill>
                  <a:srgbClr val="002060"/>
                </a:solidFill>
              </a:rPr>
              <a:t>Pupil meets all other enrollment and pupil eligibility requirements</a:t>
            </a:r>
          </a:p>
          <a:p>
            <a:pPr>
              <a:buFont typeface="Arial" pitchFamily="34" charset="0"/>
              <a:buNone/>
            </a:pPr>
            <a:endParaRPr lang="en-US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8153400" cy="2155825"/>
          </a:xfrm>
        </p:spPr>
        <p:txBody>
          <a:bodyPr>
            <a:normAutofit fontScale="90000"/>
          </a:bodyPr>
          <a:lstStyle/>
          <a:p>
            <a:r>
              <a:rPr lang="en-US" sz="4800" b="1" smtClean="0">
                <a:solidFill>
                  <a:srgbClr val="002060"/>
                </a:solidFill>
              </a:rPr>
              <a:t>Optional Models for </a:t>
            </a:r>
            <a:br>
              <a:rPr lang="en-US" sz="4800" b="1" smtClean="0">
                <a:solidFill>
                  <a:srgbClr val="002060"/>
                </a:solidFill>
              </a:rPr>
            </a:br>
            <a:r>
              <a:rPr lang="en-US" sz="4800" b="1" smtClean="0">
                <a:solidFill>
                  <a:srgbClr val="002060"/>
                </a:solidFill>
              </a:rPr>
              <a:t>Implementing LINKS</a:t>
            </a:r>
            <a:br>
              <a:rPr lang="en-US" sz="4800" b="1" smtClean="0">
                <a:solidFill>
                  <a:srgbClr val="002060"/>
                </a:solidFill>
              </a:rPr>
            </a:br>
            <a:r>
              <a:rPr lang="en-US" sz="4800" b="1" smtClean="0">
                <a:solidFill>
                  <a:srgbClr val="002060"/>
                </a:solidFill>
              </a:rPr>
              <a:t>Option #1</a:t>
            </a:r>
          </a:p>
        </p:txBody>
      </p:sp>
      <p:sp>
        <p:nvSpPr>
          <p:cNvPr id="59395" name="Subtitle 3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8382000" cy="2438400"/>
          </a:xfrm>
        </p:spPr>
        <p:txBody>
          <a:bodyPr>
            <a:normAutofit lnSpcReduction="10000"/>
          </a:bodyPr>
          <a:lstStyle/>
          <a:p>
            <a:r>
              <a:rPr lang="en-US" sz="4000" b="1" smtClean="0">
                <a:solidFill>
                  <a:srgbClr val="002060"/>
                </a:solidFill>
              </a:rPr>
              <a:t>General Education elective taught by special education teacher who is general education certified in the grade level of the elective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417638"/>
          </a:xfrm>
        </p:spPr>
        <p:txBody>
          <a:bodyPr/>
          <a:lstStyle/>
          <a:p>
            <a:r>
              <a:rPr lang="en-US" sz="3600" b="1" smtClean="0">
                <a:solidFill>
                  <a:srgbClr val="002060"/>
                </a:solidFill>
              </a:rPr>
              <a:t>Option # 1</a:t>
            </a:r>
            <a:br>
              <a:rPr lang="en-US" sz="3600" b="1" smtClean="0">
                <a:solidFill>
                  <a:srgbClr val="002060"/>
                </a:solidFill>
              </a:rPr>
            </a:br>
            <a:r>
              <a:rPr lang="en-US" sz="3600" b="1" smtClean="0">
                <a:solidFill>
                  <a:srgbClr val="002060"/>
                </a:solidFill>
              </a:rPr>
              <a:t>Education Environment:  Special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021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A student with ASD is enrolled in a special education program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A general education LINK student is enrolled in a general education elective course and is receiving an elective course grade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The LINK student attends a special education program with the student with ASD and is under the direction of a special education teacher for the class period.  (Attendance and grading provided by </a:t>
            </a:r>
            <a:r>
              <a:rPr lang="en-US" b="1" dirty="0">
                <a:solidFill>
                  <a:srgbClr val="002060"/>
                </a:solidFill>
              </a:rPr>
              <a:t>S</a:t>
            </a:r>
            <a:r>
              <a:rPr lang="en-US" b="1" dirty="0" smtClean="0">
                <a:solidFill>
                  <a:srgbClr val="002060"/>
                </a:solidFill>
              </a:rPr>
              <a:t>pecial Education (LINK Teacher)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8305800" cy="2155825"/>
          </a:xfrm>
        </p:spPr>
        <p:txBody>
          <a:bodyPr>
            <a:normAutofit fontScale="90000"/>
          </a:bodyPr>
          <a:lstStyle/>
          <a:p>
            <a:r>
              <a:rPr lang="en-US" sz="4800" b="1" smtClean="0">
                <a:solidFill>
                  <a:srgbClr val="002060"/>
                </a:solidFill>
              </a:rPr>
              <a:t>Optional Models for </a:t>
            </a:r>
            <a:br>
              <a:rPr lang="en-US" sz="4800" b="1" smtClean="0">
                <a:solidFill>
                  <a:srgbClr val="002060"/>
                </a:solidFill>
              </a:rPr>
            </a:br>
            <a:r>
              <a:rPr lang="en-US" sz="4800" b="1" smtClean="0">
                <a:solidFill>
                  <a:srgbClr val="002060"/>
                </a:solidFill>
              </a:rPr>
              <a:t>Implementing LINKS</a:t>
            </a:r>
            <a:br>
              <a:rPr lang="en-US" sz="4800" b="1" smtClean="0">
                <a:solidFill>
                  <a:srgbClr val="002060"/>
                </a:solidFill>
              </a:rPr>
            </a:br>
            <a:r>
              <a:rPr lang="en-US" sz="4800" b="1" smtClean="0">
                <a:solidFill>
                  <a:srgbClr val="002060"/>
                </a:solidFill>
              </a:rPr>
              <a:t>Option #2</a:t>
            </a:r>
          </a:p>
        </p:txBody>
      </p:sp>
      <p:sp>
        <p:nvSpPr>
          <p:cNvPr id="61443" name="Subtitle 3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8382000" cy="2438400"/>
          </a:xfrm>
        </p:spPr>
        <p:txBody>
          <a:bodyPr>
            <a:normAutofit lnSpcReduction="10000"/>
          </a:bodyPr>
          <a:lstStyle/>
          <a:p>
            <a:r>
              <a:rPr lang="en-US" sz="4000" b="1" smtClean="0">
                <a:solidFill>
                  <a:srgbClr val="002060"/>
                </a:solidFill>
              </a:rPr>
              <a:t>General Education elective for pupils with ASD taught by a LINKS Teacher certified in general education in the grade the elective if offered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774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LINKS  Peer to Peer Support Program</vt:lpstr>
      <vt:lpstr>Pupil Accounting Definitions:</vt:lpstr>
      <vt:lpstr>Evidence Based Practice  Acknowledged by Pupil Accounting</vt:lpstr>
      <vt:lpstr>Evidence Based Practice  Acknowledged by Pupil Accounting</vt:lpstr>
      <vt:lpstr>General Requirements for all LINKS Courses/Credit Program Membership Eligibility</vt:lpstr>
      <vt:lpstr>General Requirements for all LINKS Courses/Credit Program Membership Eligibility</vt:lpstr>
      <vt:lpstr>Optional Models for  Implementing LINKS Option #1</vt:lpstr>
      <vt:lpstr>Option # 1 Education Environment:  Special Education</vt:lpstr>
      <vt:lpstr>Optional Models for  Implementing LINKS Option #2</vt:lpstr>
      <vt:lpstr>Option #2 Educational Environment: General Education</vt:lpstr>
      <vt:lpstr>Optional Models for Implementing LINKS Option #3</vt:lpstr>
      <vt:lpstr>Option #3 General Education </vt:lpstr>
      <vt:lpstr>Optional Models for Implementing LINKS Option #4</vt:lpstr>
      <vt:lpstr>Option #4 Special Education</vt:lpstr>
      <vt:lpstr>Additional training and or case conferences between the LINK Student and Teacher may take place outside of the general/special education class to which the LINK student is assigned for all four options</vt:lpstr>
    </vt:vector>
  </TitlesOfParts>
  <Company>GVSU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LINKS  Peer to Peer Support Program</dc:title>
  <dc:creator>zieglmau</dc:creator>
  <cp:lastModifiedBy>koneill</cp:lastModifiedBy>
  <cp:revision>2</cp:revision>
  <dcterms:created xsi:type="dcterms:W3CDTF">2010-11-22T18:50:41Z</dcterms:created>
  <dcterms:modified xsi:type="dcterms:W3CDTF">2012-05-24T20:11:39Z</dcterms:modified>
</cp:coreProperties>
</file>